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67" r:id="rId4"/>
    <p:sldId id="257" r:id="rId5"/>
    <p:sldId id="269" r:id="rId6"/>
    <p:sldId id="258" r:id="rId7"/>
    <p:sldId id="259" r:id="rId8"/>
    <p:sldId id="270" r:id="rId9"/>
    <p:sldId id="271" r:id="rId10"/>
    <p:sldId id="260" r:id="rId11"/>
    <p:sldId id="272" r:id="rId12"/>
    <p:sldId id="261" r:id="rId13"/>
    <p:sldId id="262" r:id="rId14"/>
    <p:sldId id="263" r:id="rId15"/>
    <p:sldId id="264" r:id="rId16"/>
    <p:sldId id="273" r:id="rId17"/>
    <p:sldId id="274" r:id="rId18"/>
    <p:sldId id="275" r:id="rId19"/>
    <p:sldId id="265"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446"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06A75F6-0BD5-4502-B5E2-F00FB3A2A39D}" type="datetimeFigureOut">
              <a:rPr lang="en-US" smtClean="0"/>
              <a:pPr/>
              <a:t>8/26/2018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1A3880-9AB2-4239-AD4D-0F798FC6683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06A75F6-0BD5-4502-B5E2-F00FB3A2A39D}" type="datetimeFigureOut">
              <a:rPr lang="en-US" smtClean="0"/>
              <a:pPr/>
              <a:t>8/26/2018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1A3880-9AB2-4239-AD4D-0F798FC6683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06A75F6-0BD5-4502-B5E2-F00FB3A2A39D}" type="datetimeFigureOut">
              <a:rPr lang="en-US" smtClean="0"/>
              <a:pPr/>
              <a:t>8/26/2018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1A3880-9AB2-4239-AD4D-0F798FC6683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06A75F6-0BD5-4502-B5E2-F00FB3A2A39D}" type="datetimeFigureOut">
              <a:rPr lang="en-US" smtClean="0"/>
              <a:pPr/>
              <a:t>8/26/2018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1A3880-9AB2-4239-AD4D-0F798FC6683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06A75F6-0BD5-4502-B5E2-F00FB3A2A39D}" type="datetimeFigureOut">
              <a:rPr lang="en-US" smtClean="0"/>
              <a:pPr/>
              <a:t>8/26/2018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91A3880-9AB2-4239-AD4D-0F798FC6683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06A75F6-0BD5-4502-B5E2-F00FB3A2A39D}" type="datetimeFigureOut">
              <a:rPr lang="en-US" smtClean="0"/>
              <a:pPr/>
              <a:t>8/26/2018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91A3880-9AB2-4239-AD4D-0F798FC6683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6A75F6-0BD5-4502-B5E2-F00FB3A2A39D}" type="datetimeFigureOut">
              <a:rPr lang="en-US" smtClean="0"/>
              <a:pPr/>
              <a:t>8/26/2018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91A3880-9AB2-4239-AD4D-0F798FC6683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06A75F6-0BD5-4502-B5E2-F00FB3A2A39D}" type="datetimeFigureOut">
              <a:rPr lang="en-US" smtClean="0"/>
              <a:pPr/>
              <a:t>8/26/2018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1A3880-9AB2-4239-AD4D-0F798FC6683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06A75F6-0BD5-4502-B5E2-F00FB3A2A39D}" type="datetimeFigureOut">
              <a:rPr lang="en-US" smtClean="0"/>
              <a:pPr/>
              <a:t>8/26/2018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1A3880-9AB2-4239-AD4D-0F798FC6683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06A75F6-0BD5-4502-B5E2-F00FB3A2A39D}" type="datetimeFigureOut">
              <a:rPr lang="en-US" smtClean="0"/>
              <a:pPr/>
              <a:t>8/26/2018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1A3880-9AB2-4239-AD4D-0F798FC6683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06A75F6-0BD5-4502-B5E2-F00FB3A2A39D}" type="datetimeFigureOut">
              <a:rPr lang="en-US" smtClean="0"/>
              <a:pPr/>
              <a:t>8/26/2018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1A3880-9AB2-4239-AD4D-0F798FC6683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6A75F6-0BD5-4502-B5E2-F00FB3A2A39D}" type="datetimeFigureOut">
              <a:rPr lang="en-US" smtClean="0"/>
              <a:pPr/>
              <a:t>8/26/2018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1A3880-9AB2-4239-AD4D-0F798FC6683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2.wav"/><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1.wav"/><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audio" Target="../media/audio3.wav"/><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audio" Target="../media/audio4.wav"/><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2.wav"/><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audio" Target="../media/audio2.wav"/><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audio" Target="../media/audio5.wav"/><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5.wav"/><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latin typeface="Jokerman" pitchFamily="82" charset="0"/>
              </a:rPr>
              <a:t>Democracy- Chapter 1</a:t>
            </a:r>
            <a:endParaRPr lang="en-US" dirty="0">
              <a:latin typeface="Jokerman" pitchFamily="82" charset="0"/>
            </a:endParaRPr>
          </a:p>
        </p:txBody>
      </p:sp>
      <p:sp>
        <p:nvSpPr>
          <p:cNvPr id="3" name="Subtitle 2"/>
          <p:cNvSpPr>
            <a:spLocks noGrp="1"/>
          </p:cNvSpPr>
          <p:nvPr>
            <p:ph type="subTitle" idx="1"/>
          </p:nvPr>
        </p:nvSpPr>
        <p:spPr/>
        <p:txBody>
          <a:bodyPr>
            <a:normAutofit/>
          </a:bodyPr>
          <a:lstStyle/>
          <a:p>
            <a:r>
              <a:rPr lang="en-US" sz="2800" b="1" dirty="0" smtClean="0">
                <a:solidFill>
                  <a:srgbClr val="FF0000"/>
                </a:solidFill>
                <a:latin typeface="Jokerman" pitchFamily="82" charset="0"/>
              </a:rPr>
              <a:t>Traces of democracy found in Greek, Mesopotamian, Indian civilizations.</a:t>
            </a:r>
            <a:endParaRPr lang="en-US" sz="2800" b="1" dirty="0">
              <a:solidFill>
                <a:srgbClr val="FF0000"/>
              </a:solidFill>
              <a:latin typeface="Jokerman" pitchFamily="82"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latin typeface="Arial Rounded MT Bold" pitchFamily="34" charset="0"/>
              </a:rPr>
              <a:t>NOW LET’S  FIRST UNDERSTAND WHAT DEMOCRACY IS !</a:t>
            </a:r>
            <a:endParaRPr lang="en-IN" sz="3600" b="1" dirty="0">
              <a:latin typeface="Arial Rounded MT Bold" pitchFamily="34" charset="0"/>
            </a:endParaRPr>
          </a:p>
        </p:txBody>
      </p:sp>
      <p:pic>
        <p:nvPicPr>
          <p:cNvPr id="1026" name="Picture 2" descr="Image result for democracy"/>
          <p:cNvPicPr>
            <a:picLocks noChangeAspect="1" noChangeArrowheads="1"/>
          </p:cNvPicPr>
          <p:nvPr/>
        </p:nvPicPr>
        <p:blipFill>
          <a:blip r:embed="rId2" cstate="print"/>
          <a:srcRect/>
          <a:stretch>
            <a:fillRect/>
          </a:stretch>
        </p:blipFill>
        <p:spPr bwMode="auto">
          <a:xfrm>
            <a:off x="0" y="1600200"/>
            <a:ext cx="9144000" cy="52578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Arial Rounded MT Bold" pitchFamily="34" charset="0"/>
              </a:rPr>
              <a:t>THE SIMPLEST WAY!</a:t>
            </a:r>
            <a:endParaRPr lang="en-IN" b="1" dirty="0">
              <a:latin typeface="Arial Rounded MT Bold" pitchFamily="34" charset="0"/>
            </a:endParaRPr>
          </a:p>
        </p:txBody>
      </p:sp>
      <p:pic>
        <p:nvPicPr>
          <p:cNvPr id="24578" name="Picture 2" descr="Image result for democracy"/>
          <p:cNvPicPr>
            <a:picLocks noChangeAspect="1" noChangeArrowheads="1"/>
          </p:cNvPicPr>
          <p:nvPr/>
        </p:nvPicPr>
        <p:blipFill>
          <a:blip r:embed="rId2" cstate="print"/>
          <a:srcRect/>
          <a:stretch>
            <a:fillRect/>
          </a:stretch>
        </p:blipFill>
        <p:spPr bwMode="auto">
          <a:xfrm>
            <a:off x="0" y="1524000"/>
            <a:ext cx="9144000" cy="51816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Jokerman" pitchFamily="82" charset="0"/>
              </a:rPr>
              <a:t>Direct form of democracy in Athens(Greece)</a:t>
            </a:r>
            <a:endParaRPr lang="en-US" dirty="0">
              <a:latin typeface="Jokerman" pitchFamily="82" charset="0"/>
            </a:endParaRPr>
          </a:p>
        </p:txBody>
      </p:sp>
      <p:pic>
        <p:nvPicPr>
          <p:cNvPr id="5" name="Content Placeholder 4" descr="GREEK.jpeg"/>
          <p:cNvPicPr>
            <a:picLocks noGrp="1" noChangeAspect="1"/>
          </p:cNvPicPr>
          <p:nvPr>
            <p:ph idx="1"/>
          </p:nvPr>
        </p:nvPicPr>
        <p:blipFill>
          <a:blip r:embed="rId3" cstate="print"/>
          <a:stretch>
            <a:fillRect/>
          </a:stretch>
        </p:blipFill>
        <p:spPr>
          <a:xfrm>
            <a:off x="3429000" y="685800"/>
            <a:ext cx="5181599" cy="5486400"/>
          </a:xfrm>
        </p:spPr>
      </p:pic>
      <p:sp>
        <p:nvSpPr>
          <p:cNvPr id="4" name="Text Placeholder 3"/>
          <p:cNvSpPr>
            <a:spLocks noGrp="1"/>
          </p:cNvSpPr>
          <p:nvPr>
            <p:ph type="body" sz="half" idx="2"/>
          </p:nvPr>
        </p:nvSpPr>
        <p:spPr/>
        <p:txBody>
          <a:bodyPr>
            <a:normAutofit/>
          </a:bodyPr>
          <a:lstStyle/>
          <a:p>
            <a:r>
              <a:rPr lang="en-US" sz="2800" b="1" dirty="0" smtClean="0">
                <a:solidFill>
                  <a:srgbClr val="C00000"/>
                </a:solidFill>
                <a:latin typeface="Jokerman" pitchFamily="82" charset="0"/>
              </a:rPr>
              <a:t>The citizens not only elected their politicians but also punished them by writing the name on a piece of ‘pottery’ called OSTRAKON.</a:t>
            </a:r>
            <a:endParaRPr lang="en-US" sz="2800" b="1" dirty="0">
              <a:solidFill>
                <a:srgbClr val="C00000"/>
              </a:solidFill>
              <a:latin typeface="Jokerman" pitchFamily="82" charset="0"/>
            </a:endParaRPr>
          </a:p>
        </p:txBody>
      </p:sp>
    </p:spTree>
  </p:cSld>
  <p:clrMapOvr>
    <a:masterClrMapping/>
  </p:clrMapOvr>
  <p:transition>
    <p:sndAc>
      <p:stSnd loop="1">
        <p:snd r:embed="rId2" name="drumroll.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checkerboard(across)">
                                      <p:cBhvr>
                                        <p:cTn id="13"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DEMOCRACY IN ATHENS</a:t>
            </a:r>
            <a:br>
              <a:rPr lang="en-US" dirty="0" smtClean="0"/>
            </a:br>
            <a:r>
              <a:rPr lang="en-US" dirty="0" smtClean="0"/>
              <a:t>(UNDER PERICLES)</a:t>
            </a:r>
            <a:endParaRPr lang="en-IN" dirty="0"/>
          </a:p>
        </p:txBody>
      </p:sp>
      <p:sp>
        <p:nvSpPr>
          <p:cNvPr id="3" name="Content Placeholder 2"/>
          <p:cNvSpPr>
            <a:spLocks noGrp="1"/>
          </p:cNvSpPr>
          <p:nvPr>
            <p:ph idx="1"/>
          </p:nvPr>
        </p:nvSpPr>
        <p:spPr/>
        <p:txBody>
          <a:bodyPr/>
          <a:lstStyle/>
          <a:p>
            <a:endParaRPr lang="en-IN" dirty="0"/>
          </a:p>
        </p:txBody>
      </p:sp>
      <p:sp>
        <p:nvSpPr>
          <p:cNvPr id="4" name="Text Placeholder 3"/>
          <p:cNvSpPr>
            <a:spLocks noGrp="1"/>
          </p:cNvSpPr>
          <p:nvPr>
            <p:ph type="body" sz="half" idx="2"/>
          </p:nvPr>
        </p:nvSpPr>
        <p:spPr/>
        <p:txBody>
          <a:bodyPr>
            <a:normAutofit fontScale="92500"/>
          </a:bodyPr>
          <a:lstStyle/>
          <a:p>
            <a:r>
              <a:rPr lang="en-US" sz="2400" dirty="0" smtClean="0">
                <a:latin typeface="Arial Rounded MT Bold" pitchFamily="34" charset="0"/>
              </a:rPr>
              <a:t>MAIN FEATURE- RIGHT TO VOTE</a:t>
            </a:r>
          </a:p>
          <a:p>
            <a:endParaRPr lang="en-US" sz="2400" dirty="0" smtClean="0">
              <a:latin typeface="Arial Rounded MT Bold" pitchFamily="34" charset="0"/>
            </a:endParaRPr>
          </a:p>
          <a:p>
            <a:r>
              <a:rPr lang="en-US" sz="2400" dirty="0" smtClean="0">
                <a:latin typeface="Arial Rounded MT Bold" pitchFamily="34" charset="0"/>
              </a:rPr>
              <a:t>WHO COULD –ONLY LANDOWNERS, EDUCATED AND RICH</a:t>
            </a:r>
          </a:p>
          <a:p>
            <a:endParaRPr lang="en-US" sz="2400" dirty="0" smtClean="0">
              <a:latin typeface="Arial Rounded MT Bold" pitchFamily="34" charset="0"/>
            </a:endParaRPr>
          </a:p>
          <a:p>
            <a:r>
              <a:rPr lang="en-US" sz="2400" dirty="0" smtClean="0">
                <a:latin typeface="Arial Rounded MT Bold" pitchFamily="34" charset="0"/>
              </a:rPr>
              <a:t>WHO COULD NOT- WOMEN, SLAVES,NON GREEK RESIDENTS</a:t>
            </a:r>
            <a:endParaRPr lang="en-IN" sz="2400" dirty="0">
              <a:latin typeface="Arial Rounded MT Bold" pitchFamily="34" charset="0"/>
            </a:endParaRPr>
          </a:p>
        </p:txBody>
      </p:sp>
      <p:pic>
        <p:nvPicPr>
          <p:cNvPr id="26626" name="Picture 2" descr="C:\Users\pc\Desktop\Athenian+Democracy+Ancient+Greece.jpg"/>
          <p:cNvPicPr>
            <a:picLocks noChangeAspect="1" noChangeArrowheads="1"/>
          </p:cNvPicPr>
          <p:nvPr/>
        </p:nvPicPr>
        <p:blipFill>
          <a:blip r:embed="rId2" cstate="print"/>
          <a:srcRect/>
          <a:stretch>
            <a:fillRect/>
          </a:stretch>
        </p:blipFill>
        <p:spPr bwMode="auto">
          <a:xfrm>
            <a:off x="3581400" y="0"/>
            <a:ext cx="5562600" cy="685800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t>
            </a:r>
            <a:r>
              <a:rPr lang="en-US" dirty="0" smtClean="0">
                <a:latin typeface="Jokerman" pitchFamily="82" charset="0"/>
              </a:rPr>
              <a:t>Elected ‘ consuls – form of democracy in Rome</a:t>
            </a:r>
            <a:endParaRPr lang="en-US" dirty="0">
              <a:latin typeface="Jokerman" pitchFamily="82" charset="0"/>
            </a:endParaRPr>
          </a:p>
        </p:txBody>
      </p:sp>
      <p:pic>
        <p:nvPicPr>
          <p:cNvPr id="5" name="Content Placeholder 4" descr="consul.jpeg"/>
          <p:cNvPicPr>
            <a:picLocks noGrp="1" noChangeAspect="1"/>
          </p:cNvPicPr>
          <p:nvPr>
            <p:ph idx="1"/>
          </p:nvPr>
        </p:nvPicPr>
        <p:blipFill>
          <a:blip r:embed="rId3" cstate="print"/>
          <a:stretch>
            <a:fillRect/>
          </a:stretch>
        </p:blipFill>
        <p:spPr>
          <a:xfrm>
            <a:off x="3352800" y="457200"/>
            <a:ext cx="5334000" cy="5638800"/>
          </a:xfrm>
        </p:spPr>
      </p:pic>
      <p:sp>
        <p:nvSpPr>
          <p:cNvPr id="4" name="Text Placeholder 3"/>
          <p:cNvSpPr>
            <a:spLocks noGrp="1"/>
          </p:cNvSpPr>
          <p:nvPr>
            <p:ph type="body" sz="half" idx="2"/>
          </p:nvPr>
        </p:nvSpPr>
        <p:spPr/>
        <p:txBody>
          <a:bodyPr>
            <a:normAutofit/>
          </a:bodyPr>
          <a:lstStyle/>
          <a:p>
            <a:r>
              <a:rPr lang="en-US" sz="2000" b="1" dirty="0" smtClean="0">
                <a:solidFill>
                  <a:srgbClr val="C00000"/>
                </a:solidFill>
                <a:latin typeface="Jokerman" pitchFamily="82" charset="0"/>
              </a:rPr>
              <a:t>The Roman assembly  was called a Senate and elected members were called Consuls. Initially they were from amongst the Nobles, later , however the people won the right to elect their representatives as well as stand for Consulship.</a:t>
            </a:r>
            <a:endParaRPr lang="en-US" sz="2000" b="1" dirty="0">
              <a:solidFill>
                <a:srgbClr val="C00000"/>
              </a:solidFill>
              <a:latin typeface="Jokerman" pitchFamily="82" charset="0"/>
            </a:endParaRPr>
          </a:p>
        </p:txBody>
      </p:sp>
    </p:spTree>
  </p:cSld>
  <p:clrMapOvr>
    <a:masterClrMapping/>
  </p:clrMapOvr>
  <p:transition>
    <p:sndAc>
      <p:stSnd loop="1">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diamond(in)">
                                      <p:cBhvr>
                                        <p:cTn id="7" dur="2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8" presetClass="emph" presetSubtype="0" fill="hold" nodeType="clickEffect">
                                  <p:stCondLst>
                                    <p:cond delay="0"/>
                                  </p:stCondLst>
                                  <p:childTnLst>
                                    <p:animRot by="21600000">
                                      <p:cBhvr>
                                        <p:cTn id="17" dur="2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Jokerman" pitchFamily="82" charset="0"/>
              </a:rPr>
              <a:t>India-Elected ‘king’ – </a:t>
            </a:r>
            <a:r>
              <a:rPr lang="en-US" dirty="0" err="1" smtClean="0">
                <a:latin typeface="Jokerman" pitchFamily="82" charset="0"/>
              </a:rPr>
              <a:t>Gopala</a:t>
            </a:r>
            <a:r>
              <a:rPr lang="en-US" dirty="0" smtClean="0">
                <a:latin typeface="Jokerman" pitchFamily="82" charset="0"/>
              </a:rPr>
              <a:t> of the Pala dynasty</a:t>
            </a:r>
            <a:endParaRPr lang="en-US" dirty="0">
              <a:latin typeface="Jokerman" pitchFamily="82" charset="0"/>
            </a:endParaRPr>
          </a:p>
        </p:txBody>
      </p:sp>
      <p:pic>
        <p:nvPicPr>
          <p:cNvPr id="5" name="Content Placeholder 4" descr="gop.jpeg"/>
          <p:cNvPicPr>
            <a:picLocks noGrp="1" noChangeAspect="1"/>
          </p:cNvPicPr>
          <p:nvPr>
            <p:ph idx="1"/>
          </p:nvPr>
        </p:nvPicPr>
        <p:blipFill>
          <a:blip r:embed="rId3" cstate="print"/>
          <a:stretch>
            <a:fillRect/>
          </a:stretch>
        </p:blipFill>
        <p:spPr>
          <a:xfrm>
            <a:off x="3048000" y="457200"/>
            <a:ext cx="5867399" cy="6172200"/>
          </a:xfrm>
        </p:spPr>
      </p:pic>
      <p:sp>
        <p:nvSpPr>
          <p:cNvPr id="4" name="Text Placeholder 3"/>
          <p:cNvSpPr>
            <a:spLocks noGrp="1"/>
          </p:cNvSpPr>
          <p:nvPr>
            <p:ph type="body" sz="half" idx="2"/>
          </p:nvPr>
        </p:nvSpPr>
        <p:spPr/>
        <p:txBody>
          <a:bodyPr>
            <a:normAutofit/>
          </a:bodyPr>
          <a:lstStyle/>
          <a:p>
            <a:r>
              <a:rPr lang="en-US" sz="3600" b="1" dirty="0" smtClean="0">
                <a:solidFill>
                  <a:srgbClr val="C00000"/>
                </a:solidFill>
                <a:latin typeface="Jokerman" pitchFamily="82" charset="0"/>
              </a:rPr>
              <a:t>In 750 AD,  a king </a:t>
            </a:r>
            <a:r>
              <a:rPr lang="en-US" sz="3600" b="1" dirty="0">
                <a:solidFill>
                  <a:srgbClr val="C00000"/>
                </a:solidFill>
                <a:latin typeface="Jokerman" pitchFamily="82" charset="0"/>
              </a:rPr>
              <a:t>w</a:t>
            </a:r>
            <a:r>
              <a:rPr lang="en-US" sz="3600" b="1" dirty="0" smtClean="0">
                <a:solidFill>
                  <a:srgbClr val="C00000"/>
                </a:solidFill>
                <a:latin typeface="Jokerman" pitchFamily="82" charset="0"/>
              </a:rPr>
              <a:t>as elected in Bengal. He started the Pala dynasty.</a:t>
            </a:r>
            <a:endParaRPr lang="en-US" sz="3600" b="1" dirty="0">
              <a:solidFill>
                <a:srgbClr val="C00000"/>
              </a:solidFill>
              <a:latin typeface="Jokerman" pitchFamily="82" charset="0"/>
            </a:endParaRPr>
          </a:p>
        </p:txBody>
      </p:sp>
    </p:spTree>
  </p:cSld>
  <p:clrMapOvr>
    <a:masterClrMapping/>
  </p:clrMapOvr>
  <p:transition>
    <p:sndAc>
      <p:stSnd loop="1">
        <p:snd r:embed="rId2" name="drumroll.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ox(i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8" presetClass="emph" presetSubtype="0" fill="hold" nodeType="clickEffect">
                                  <p:stCondLst>
                                    <p:cond delay="0"/>
                                  </p:stCondLst>
                                  <p:childTnLst>
                                    <p:animRot by="21600000">
                                      <p:cBhvr>
                                        <p:cTn id="17" dur="2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3008313" cy="1435100"/>
          </a:xfrm>
        </p:spPr>
        <p:txBody>
          <a:bodyPr>
            <a:noAutofit/>
          </a:bodyPr>
          <a:lstStyle/>
          <a:p>
            <a:r>
              <a:rPr lang="en-US" sz="2800" dirty="0" smtClean="0">
                <a:latin typeface="Arial Rounded MT Bold" pitchFamily="34" charset="0"/>
              </a:rPr>
              <a:t>WHO VOTED DURING ROMAN RULE?</a:t>
            </a:r>
            <a:endParaRPr lang="en-IN" sz="2800" dirty="0">
              <a:latin typeface="Arial Rounded MT Bold" pitchFamily="34" charset="0"/>
            </a:endParaRPr>
          </a:p>
        </p:txBody>
      </p:sp>
      <p:pic>
        <p:nvPicPr>
          <p:cNvPr id="5" name="Content Placeholder 4" descr="Roman+Republic+Romans+HATED+kings+–+they+swore+to+kill+anyone+who+exalted+himself+above+the+Senate..jpg"/>
          <p:cNvPicPr>
            <a:picLocks noGrp="1" noChangeAspect="1"/>
          </p:cNvPicPr>
          <p:nvPr>
            <p:ph idx="1"/>
          </p:nvPr>
        </p:nvPicPr>
        <p:blipFill>
          <a:blip r:embed="rId2" cstate="print"/>
          <a:stretch>
            <a:fillRect/>
          </a:stretch>
        </p:blipFill>
        <p:spPr>
          <a:xfrm>
            <a:off x="4191000" y="0"/>
            <a:ext cx="4953000" cy="6858000"/>
          </a:xfrm>
        </p:spPr>
      </p:pic>
      <p:sp>
        <p:nvSpPr>
          <p:cNvPr id="4" name="Text Placeholder 3"/>
          <p:cNvSpPr>
            <a:spLocks noGrp="1"/>
          </p:cNvSpPr>
          <p:nvPr>
            <p:ph type="body" sz="half" idx="2"/>
          </p:nvPr>
        </p:nvSpPr>
        <p:spPr>
          <a:xfrm>
            <a:off x="457200" y="1435100"/>
            <a:ext cx="3429000" cy="4691063"/>
          </a:xfrm>
        </p:spPr>
        <p:txBody>
          <a:bodyPr>
            <a:normAutofit lnSpcReduction="10000"/>
          </a:bodyPr>
          <a:lstStyle/>
          <a:p>
            <a:r>
              <a:rPr lang="en-US" sz="2400" dirty="0" smtClean="0">
                <a:latin typeface="Arial Rounded MT Bold" pitchFamily="34" charset="0"/>
              </a:rPr>
              <a:t>ONLY THE RICH AND THE MALES.</a:t>
            </a:r>
          </a:p>
          <a:p>
            <a:r>
              <a:rPr lang="en-US" sz="2400" dirty="0" smtClean="0">
                <a:latin typeface="Arial Rounded MT Bold" pitchFamily="34" charset="0"/>
              </a:rPr>
              <a:t>THEY HAD A REPUBLIC GOVERNMENT WHICH MEANSTHE REPRESENTATIVES OF THE PEOPLE WILL RULE – BUT THE RICH REPRESENTATIVES ONLY, NOT THE PLEBIANS OR POOR. </a:t>
            </a:r>
            <a:endParaRPr lang="en-IN" sz="2400" dirty="0">
              <a:latin typeface="Arial Rounded MT Bold"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316162"/>
          </a:xfrm>
        </p:spPr>
        <p:txBody>
          <a:bodyPr>
            <a:normAutofit fontScale="90000"/>
          </a:bodyPr>
          <a:lstStyle/>
          <a:p>
            <a:r>
              <a:rPr lang="en-IN" dirty="0" smtClean="0">
                <a:latin typeface="Arial Rounded MT Bold" pitchFamily="34" charset="0"/>
              </a:rPr>
              <a:t>King John ruled England for almost two decades. (1199-1216) and was well known as a heavy handed ruler.</a:t>
            </a:r>
            <a:endParaRPr lang="en-IN" dirty="0">
              <a:latin typeface="Arial Rounded MT Bold" pitchFamily="34" charset="0"/>
            </a:endParaRPr>
          </a:p>
        </p:txBody>
      </p:sp>
      <p:pic>
        <p:nvPicPr>
          <p:cNvPr id="3" name="Picture 2" descr="Image result for WHY DID WAR RESULT-MAGNA CARTA"/>
          <p:cNvPicPr>
            <a:picLocks noChangeAspect="1" noChangeArrowheads="1"/>
          </p:cNvPicPr>
          <p:nvPr/>
        </p:nvPicPr>
        <p:blipFill>
          <a:blip r:embed="rId2" cstate="print"/>
          <a:srcRect/>
          <a:stretch>
            <a:fillRect/>
          </a:stretch>
        </p:blipFill>
        <p:spPr bwMode="auto">
          <a:xfrm>
            <a:off x="0" y="2971800"/>
            <a:ext cx="9144000" cy="3886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smtClean="0">
                <a:latin typeface="Jokerman" pitchFamily="82" charset="0"/>
              </a:rPr>
              <a:t>England- Magna </a:t>
            </a:r>
            <a:r>
              <a:rPr lang="en-US" sz="2400" dirty="0" err="1" smtClean="0">
                <a:latin typeface="Jokerman" pitchFamily="82" charset="0"/>
              </a:rPr>
              <a:t>Carta</a:t>
            </a:r>
            <a:r>
              <a:rPr lang="en-US" sz="2400" dirty="0" smtClean="0">
                <a:latin typeface="Jokerman" pitchFamily="82" charset="0"/>
              </a:rPr>
              <a:t>(1215)</a:t>
            </a:r>
            <a:endParaRPr lang="en-US" sz="2400" dirty="0">
              <a:latin typeface="Jokerman" pitchFamily="82" charset="0"/>
            </a:endParaRPr>
          </a:p>
        </p:txBody>
      </p:sp>
      <p:pic>
        <p:nvPicPr>
          <p:cNvPr id="5" name="Content Placeholder 4" descr="magn.jpeg"/>
          <p:cNvPicPr>
            <a:picLocks noGrp="1" noChangeAspect="1"/>
          </p:cNvPicPr>
          <p:nvPr>
            <p:ph idx="1"/>
          </p:nvPr>
        </p:nvPicPr>
        <p:blipFill>
          <a:blip r:embed="rId3" cstate="print"/>
          <a:stretch>
            <a:fillRect/>
          </a:stretch>
        </p:blipFill>
        <p:spPr>
          <a:xfrm>
            <a:off x="3352800" y="439994"/>
            <a:ext cx="5410200" cy="6019799"/>
          </a:xfrm>
        </p:spPr>
      </p:pic>
      <p:sp>
        <p:nvSpPr>
          <p:cNvPr id="4" name="Text Placeholder 3"/>
          <p:cNvSpPr>
            <a:spLocks noGrp="1"/>
          </p:cNvSpPr>
          <p:nvPr>
            <p:ph type="body" sz="half" idx="2"/>
          </p:nvPr>
        </p:nvSpPr>
        <p:spPr/>
        <p:txBody>
          <a:bodyPr>
            <a:noAutofit/>
          </a:bodyPr>
          <a:lstStyle/>
          <a:p>
            <a:r>
              <a:rPr lang="en-US" sz="2400" b="1" dirty="0" smtClean="0">
                <a:solidFill>
                  <a:srgbClr val="C00000"/>
                </a:solidFill>
                <a:latin typeface="Jokerman" pitchFamily="82" charset="0"/>
              </a:rPr>
              <a:t>The Magna Cart was created in England in 1215. This document represented the first time a written set of rules was dictated to a King of England by the subjects of the country, and led to the type of constitutional law we see today.</a:t>
            </a:r>
            <a:endParaRPr lang="en-US" sz="2400" b="1" dirty="0">
              <a:solidFill>
                <a:srgbClr val="C00000"/>
              </a:solidFill>
              <a:latin typeface="Jokerman" pitchFamily="82" charset="0"/>
            </a:endParaRPr>
          </a:p>
        </p:txBody>
      </p:sp>
    </p:spTree>
  </p:cSld>
  <p:clrMapOvr>
    <a:masterClrMapping/>
  </p:clrMapOvr>
  <p:transition>
    <p:sndAc>
      <p:stSnd loop="1">
        <p:snd r:embed="rId2" name="whoosh.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mph" presetSubtype="0" fill="hold" nodeType="clickEffect">
                                  <p:stCondLst>
                                    <p:cond delay="0"/>
                                  </p:stCondLst>
                                  <p:childTnLst>
                                    <p:animRot by="21600000">
                                      <p:cBhvr>
                                        <p:cTn id="12" dur="2000" fill="hold"/>
                                        <p:tgtEl>
                                          <p:spTgt spid="5"/>
                                        </p:tgtEl>
                                        <p:attrNameLst>
                                          <p:attrName>r</p:attrName>
                                        </p:attrNameLst>
                                      </p:cBhvr>
                                    </p:animRo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checkerboard(across)">
                                      <p:cBhvr>
                                        <p:cTn id="1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2438400"/>
          </a:xfrm>
        </p:spPr>
        <p:txBody>
          <a:bodyPr>
            <a:noAutofit/>
          </a:bodyPr>
          <a:lstStyle/>
          <a:p>
            <a:r>
              <a:rPr lang="en-IN" sz="2800" dirty="0" smtClean="0"/>
              <a:t>As the 18th century drew to a close, </a:t>
            </a:r>
            <a:r>
              <a:rPr lang="en-IN" sz="2800" b="1" dirty="0" smtClean="0"/>
              <a:t>France's</a:t>
            </a:r>
            <a:r>
              <a:rPr lang="en-IN" sz="2800" dirty="0" smtClean="0"/>
              <a:t> costly involvement in the American </a:t>
            </a:r>
            <a:r>
              <a:rPr lang="en-IN" sz="2800" b="1" dirty="0" smtClean="0"/>
              <a:t>Revolution</a:t>
            </a:r>
            <a:r>
              <a:rPr lang="en-IN" sz="2800" dirty="0" smtClean="0"/>
              <a:t>, and extravagant spending by King Louis XVI and his predecessor, had left the country on the brink of bankruptcy.</a:t>
            </a:r>
            <a:br>
              <a:rPr lang="en-IN" sz="2800" dirty="0" smtClean="0"/>
            </a:br>
            <a:endParaRPr lang="en-IN" sz="2800" dirty="0"/>
          </a:p>
        </p:txBody>
      </p:sp>
      <p:sp>
        <p:nvSpPr>
          <p:cNvPr id="3" name="Content Placeholder 2"/>
          <p:cNvSpPr>
            <a:spLocks noGrp="1"/>
          </p:cNvSpPr>
          <p:nvPr>
            <p:ph idx="1"/>
          </p:nvPr>
        </p:nvSpPr>
        <p:spPr>
          <a:xfrm>
            <a:off x="457200" y="2819400"/>
            <a:ext cx="8229600" cy="3306763"/>
          </a:xfrm>
        </p:spPr>
        <p:txBody>
          <a:bodyPr/>
          <a:lstStyle/>
          <a:p>
            <a:endParaRPr lang="en-IN" dirty="0"/>
          </a:p>
        </p:txBody>
      </p:sp>
      <p:pic>
        <p:nvPicPr>
          <p:cNvPr id="30722" name="Picture 2" descr="C:\Users\pc\Desktop\index.jpg"/>
          <p:cNvPicPr>
            <a:picLocks noChangeAspect="1" noChangeArrowheads="1"/>
          </p:cNvPicPr>
          <p:nvPr/>
        </p:nvPicPr>
        <p:blipFill>
          <a:blip r:embed="rId2" cstate="print"/>
          <a:srcRect/>
          <a:stretch>
            <a:fillRect/>
          </a:stretch>
        </p:blipFill>
        <p:spPr bwMode="auto">
          <a:xfrm>
            <a:off x="0" y="2819400"/>
            <a:ext cx="9144000" cy="403860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smtClean="0">
                <a:latin typeface="Jokerman" pitchFamily="82" charset="0"/>
              </a:rPr>
              <a:t>French Revolution-1799</a:t>
            </a:r>
            <a:endParaRPr lang="en-US" sz="2400" dirty="0">
              <a:latin typeface="Jokerman" pitchFamily="82" charset="0"/>
            </a:endParaRPr>
          </a:p>
        </p:txBody>
      </p:sp>
      <p:pic>
        <p:nvPicPr>
          <p:cNvPr id="5" name="Content Placeholder 4" descr="fre.jpeg"/>
          <p:cNvPicPr>
            <a:picLocks noGrp="1" noChangeAspect="1"/>
          </p:cNvPicPr>
          <p:nvPr>
            <p:ph idx="1"/>
          </p:nvPr>
        </p:nvPicPr>
        <p:blipFill>
          <a:blip r:embed="rId3" cstate="print"/>
          <a:stretch>
            <a:fillRect/>
          </a:stretch>
        </p:blipFill>
        <p:spPr>
          <a:xfrm>
            <a:off x="3429000" y="381000"/>
            <a:ext cx="5334000" cy="6248400"/>
          </a:xfrm>
        </p:spPr>
      </p:pic>
      <p:sp>
        <p:nvSpPr>
          <p:cNvPr id="4" name="Text Placeholder 3"/>
          <p:cNvSpPr>
            <a:spLocks noGrp="1"/>
          </p:cNvSpPr>
          <p:nvPr>
            <p:ph type="body" sz="half" idx="2"/>
          </p:nvPr>
        </p:nvSpPr>
        <p:spPr/>
        <p:txBody>
          <a:bodyPr>
            <a:noAutofit/>
          </a:bodyPr>
          <a:lstStyle/>
          <a:p>
            <a:r>
              <a:rPr lang="en-US" sz="2000" dirty="0" smtClean="0">
                <a:solidFill>
                  <a:srgbClr val="C00000"/>
                </a:solidFill>
                <a:latin typeface="Jokerman" pitchFamily="82" charset="0"/>
              </a:rPr>
              <a:t>Cause-the failure of King Louis XVI to properly manage his nation's finances and institute needed reforms. Wars, famine, and depression caused the population of Paris and France at large to unseat their leader and claim the country for themselves in the name of liberty.</a:t>
            </a:r>
            <a:br>
              <a:rPr lang="en-US" sz="2000" dirty="0" smtClean="0">
                <a:solidFill>
                  <a:srgbClr val="C00000"/>
                </a:solidFill>
                <a:latin typeface="Jokerman" pitchFamily="82" charset="0"/>
              </a:rPr>
            </a:br>
            <a:r>
              <a:rPr lang="en-US" sz="2000" dirty="0" smtClean="0">
                <a:solidFill>
                  <a:srgbClr val="C00000"/>
                </a:solidFill>
                <a:latin typeface="Jokerman" pitchFamily="82" charset="0"/>
              </a:rPr>
              <a:t/>
            </a:r>
            <a:br>
              <a:rPr lang="en-US" sz="2000" dirty="0" smtClean="0">
                <a:solidFill>
                  <a:srgbClr val="C00000"/>
                </a:solidFill>
                <a:latin typeface="Jokerman" pitchFamily="82" charset="0"/>
              </a:rPr>
            </a:br>
            <a:endParaRPr lang="en-US" sz="2000" dirty="0" smtClean="0">
              <a:solidFill>
                <a:srgbClr val="C00000"/>
              </a:solidFill>
              <a:latin typeface="Jokerman" pitchFamily="82" charset="0"/>
            </a:endParaRPr>
          </a:p>
          <a:p>
            <a:endParaRPr lang="en-US" sz="2000" dirty="0">
              <a:solidFill>
                <a:srgbClr val="C00000"/>
              </a:solidFill>
              <a:latin typeface="Jokerman" pitchFamily="82" charset="0"/>
            </a:endParaRPr>
          </a:p>
        </p:txBody>
      </p:sp>
    </p:spTree>
  </p:cSld>
  <p:clrMapOvr>
    <a:masterClrMapping/>
  </p:clrMapOvr>
  <p:transition>
    <p:sndAc>
      <p:stSnd loop="1">
        <p:snd r:embed="rId2" name="explode.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mph" presetSubtype="0" fill="hold" nodeType="clickEffect">
                                  <p:stCondLst>
                                    <p:cond delay="0"/>
                                  </p:stCondLst>
                                  <p:childTnLst>
                                    <p:animRot by="21600000">
                                      <p:cBhvr>
                                        <p:cTn id="12" dur="2000" fill="hold"/>
                                        <p:tgtEl>
                                          <p:spTgt spid="5"/>
                                        </p:tgtEl>
                                        <p:attrNameLst>
                                          <p:attrName>r</p:attrName>
                                        </p:attrNameLst>
                                      </p:cBhvr>
                                    </p:animRo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diamond(in)">
                                      <p:cBhvr>
                                        <p:cTn id="1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latin typeface="Jokerman" pitchFamily="82" charset="0"/>
              </a:rPr>
              <a:t>USA- Declaration of Independence(1788)</a:t>
            </a:r>
            <a:endParaRPr lang="en-US" dirty="0">
              <a:latin typeface="Jokerman" pitchFamily="82" charset="0"/>
            </a:endParaRPr>
          </a:p>
        </p:txBody>
      </p:sp>
      <p:pic>
        <p:nvPicPr>
          <p:cNvPr id="5" name="Content Placeholder 4" descr="de.jpeg"/>
          <p:cNvPicPr>
            <a:picLocks noGrp="1" noChangeAspect="1"/>
          </p:cNvPicPr>
          <p:nvPr>
            <p:ph idx="1"/>
          </p:nvPr>
        </p:nvPicPr>
        <p:blipFill>
          <a:blip r:embed="rId3" cstate="print"/>
          <a:stretch>
            <a:fillRect/>
          </a:stretch>
        </p:blipFill>
        <p:spPr>
          <a:xfrm>
            <a:off x="3429000" y="533400"/>
            <a:ext cx="5181600" cy="6095999"/>
          </a:xfrm>
        </p:spPr>
      </p:pic>
      <p:sp>
        <p:nvSpPr>
          <p:cNvPr id="4" name="Text Placeholder 3"/>
          <p:cNvSpPr>
            <a:spLocks noGrp="1"/>
          </p:cNvSpPr>
          <p:nvPr>
            <p:ph type="body" sz="half" idx="2"/>
          </p:nvPr>
        </p:nvSpPr>
        <p:spPr/>
        <p:txBody>
          <a:bodyPr>
            <a:normAutofit/>
          </a:bodyPr>
          <a:lstStyle/>
          <a:p>
            <a:r>
              <a:rPr lang="en-US" sz="2400" dirty="0" smtClean="0">
                <a:solidFill>
                  <a:srgbClr val="C00000"/>
                </a:solidFill>
                <a:latin typeface="Jokerman" pitchFamily="82" charset="0"/>
              </a:rPr>
              <a:t>This document was highly significant because it announced the decision of the United States to become independent and free from British rule. More importantly, it explained</a:t>
            </a:r>
            <a:endParaRPr lang="en-US" sz="2400" dirty="0">
              <a:solidFill>
                <a:srgbClr val="C00000"/>
              </a:solidFill>
              <a:latin typeface="Jokerman" pitchFamily="82" charset="0"/>
            </a:endParaRPr>
          </a:p>
        </p:txBody>
      </p:sp>
    </p:spTree>
  </p:cSld>
  <p:clrMapOvr>
    <a:masterClrMapping/>
  </p:clrMapOvr>
  <p:transition>
    <p:sndAc>
      <p:stSnd loop="1">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mph" presetSubtype="0" fill="hold" nodeType="clickEffect">
                                  <p:stCondLst>
                                    <p:cond delay="0"/>
                                  </p:stCondLst>
                                  <p:childTnLst>
                                    <p:animRot by="21600000">
                                      <p:cBhvr>
                                        <p:cTn id="12" dur="2000" fill="hold"/>
                                        <p:tgtEl>
                                          <p:spTgt spid="5"/>
                                        </p:tgtEl>
                                        <p:attrNameLst>
                                          <p:attrName>r</p:attrName>
                                        </p:attrNameLst>
                                      </p:cBhvr>
                                    </p:animRo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blinds(horizontal)">
                                      <p:cBhvr>
                                        <p:cTn id="1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Jokerman" pitchFamily="82" charset="0"/>
              </a:rPr>
              <a:t>India- Independence from British Monarchs(1947)</a:t>
            </a:r>
            <a:endParaRPr lang="en-US" dirty="0">
              <a:latin typeface="Jokerman" pitchFamily="82" charset="0"/>
            </a:endParaRPr>
          </a:p>
        </p:txBody>
      </p:sp>
      <p:pic>
        <p:nvPicPr>
          <p:cNvPr id="5" name="Content Placeholder 4" descr="IN.jpeg"/>
          <p:cNvPicPr>
            <a:picLocks noGrp="1" noChangeAspect="1"/>
          </p:cNvPicPr>
          <p:nvPr>
            <p:ph idx="1"/>
          </p:nvPr>
        </p:nvPicPr>
        <p:blipFill>
          <a:blip r:embed="rId3" cstate="print"/>
          <a:stretch>
            <a:fillRect/>
          </a:stretch>
        </p:blipFill>
        <p:spPr>
          <a:xfrm>
            <a:off x="3429000" y="381000"/>
            <a:ext cx="5410200" cy="6096000"/>
          </a:xfrm>
        </p:spPr>
      </p:pic>
      <p:sp>
        <p:nvSpPr>
          <p:cNvPr id="4" name="Text Placeholder 3"/>
          <p:cNvSpPr>
            <a:spLocks noGrp="1"/>
          </p:cNvSpPr>
          <p:nvPr>
            <p:ph type="body" sz="half" idx="2"/>
          </p:nvPr>
        </p:nvSpPr>
        <p:spPr>
          <a:xfrm>
            <a:off x="457200" y="1435100"/>
            <a:ext cx="3008313" cy="5118100"/>
          </a:xfrm>
        </p:spPr>
        <p:txBody>
          <a:bodyPr>
            <a:noAutofit/>
          </a:bodyPr>
          <a:lstStyle/>
          <a:p>
            <a:r>
              <a:rPr lang="en-US" sz="2000" b="1" dirty="0">
                <a:solidFill>
                  <a:srgbClr val="C00000"/>
                </a:solidFill>
                <a:latin typeface="Jokerman" pitchFamily="82" charset="0"/>
              </a:rPr>
              <a:t>I</a:t>
            </a:r>
            <a:r>
              <a:rPr lang="en-US" sz="2000" b="1" dirty="0" smtClean="0">
                <a:solidFill>
                  <a:srgbClr val="C00000"/>
                </a:solidFill>
                <a:latin typeface="Jokerman" pitchFamily="82" charset="0"/>
              </a:rPr>
              <a:t>ndia attained Independence on August 15th 1947, after a great political and social struggle. The British had ruled over India for a considerable period of time. Their initial intentions were to carry out trade in India, but in due course of time they developed political and administrative ambitions.</a:t>
            </a:r>
            <a:endParaRPr lang="en-US" sz="2000" b="1" dirty="0">
              <a:solidFill>
                <a:srgbClr val="C00000"/>
              </a:solidFill>
              <a:latin typeface="Jokerman" pitchFamily="82" charset="0"/>
            </a:endParaRPr>
          </a:p>
        </p:txBody>
      </p:sp>
    </p:spTree>
  </p:cSld>
  <p:clrMapOvr>
    <a:masterClrMapping/>
  </p:clrMapOvr>
  <p:transition>
    <p:sndAc>
      <p:stSnd loop="1">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mph" presetSubtype="0" fill="hold" nodeType="clickEffect">
                                  <p:stCondLst>
                                    <p:cond delay="0"/>
                                  </p:stCondLst>
                                  <p:childTnLst>
                                    <p:animRot by="21600000">
                                      <p:cBhvr>
                                        <p:cTn id="12" dur="2000" fill="hold"/>
                                        <p:tgtEl>
                                          <p:spTgt spid="5"/>
                                        </p:tgtEl>
                                        <p:attrNameLst>
                                          <p:attrName>r</p:attrName>
                                        </p:attrNameLst>
                                      </p:cBhvr>
                                    </p:animRo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slide(fromBottom)">
                                      <p:cBhvr>
                                        <p:cTn id="1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Jokerman" pitchFamily="82" charset="0"/>
              </a:rPr>
              <a:t>History of Democracy</a:t>
            </a:r>
            <a:endParaRPr lang="en-US" dirty="0">
              <a:latin typeface="Jokerman" pitchFamily="82" charset="0"/>
            </a:endParaRPr>
          </a:p>
        </p:txBody>
      </p:sp>
      <p:sp>
        <p:nvSpPr>
          <p:cNvPr id="3" name="Content Placeholder 2"/>
          <p:cNvSpPr>
            <a:spLocks noGrp="1"/>
          </p:cNvSpPr>
          <p:nvPr>
            <p:ph idx="1"/>
          </p:nvPr>
        </p:nvSpPr>
        <p:spPr/>
        <p:txBody>
          <a:bodyPr/>
          <a:lstStyle/>
          <a:p>
            <a:pPr algn="just"/>
            <a:r>
              <a:rPr lang="en-US" b="1" dirty="0" smtClean="0">
                <a:solidFill>
                  <a:srgbClr val="C00000"/>
                </a:solidFill>
                <a:latin typeface="Jokerman" pitchFamily="82" charset="0"/>
              </a:rPr>
              <a:t>Hope you all have understood the way various</a:t>
            </a:r>
          </a:p>
          <a:p>
            <a:pPr algn="just">
              <a:buNone/>
            </a:pPr>
            <a:r>
              <a:rPr lang="en-US" b="1" dirty="0" smtClean="0">
                <a:solidFill>
                  <a:srgbClr val="C00000"/>
                </a:solidFill>
                <a:latin typeface="Jokerman" pitchFamily="82" charset="0"/>
              </a:rPr>
              <a:t>Countries and their people fought to gain their rights……movement towards democracy. There were many more….. </a:t>
            </a:r>
            <a:endParaRPr lang="en-US" b="1" dirty="0">
              <a:solidFill>
                <a:srgbClr val="C00000"/>
              </a:solidFill>
              <a:latin typeface="Jokerman" pitchFamily="82" charset="0"/>
            </a:endParaRPr>
          </a:p>
        </p:txBody>
      </p:sp>
    </p:spTree>
  </p:cSld>
  <p:clrMapOvr>
    <a:masterClrMapping/>
  </p:clrMapOvr>
  <p:transition>
    <p:sndAc>
      <p:stSnd loop="1">
        <p:snd r:embed="rId2" name="applause.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4)">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Aharoni" pitchFamily="2" charset="-79"/>
                <a:cs typeface="Aharoni" pitchFamily="2" charset="-79"/>
              </a:rPr>
              <a:t>Forms of  government- oligarchy</a:t>
            </a:r>
            <a:endParaRPr lang="en-IN" dirty="0">
              <a:latin typeface="Aharoni" pitchFamily="2" charset="-79"/>
              <a:cs typeface="Aharoni" pitchFamily="2" charset="-79"/>
            </a:endParaRPr>
          </a:p>
        </p:txBody>
      </p:sp>
      <p:sp>
        <p:nvSpPr>
          <p:cNvPr id="1026" name="AutoShape 2" descr="Image result for oligarch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N"/>
          </a:p>
        </p:txBody>
      </p:sp>
      <p:pic>
        <p:nvPicPr>
          <p:cNvPr id="1028" name="Picture 4" descr="Image result for oligarchy"/>
          <p:cNvPicPr>
            <a:picLocks noChangeAspect="1" noChangeArrowheads="1"/>
          </p:cNvPicPr>
          <p:nvPr/>
        </p:nvPicPr>
        <p:blipFill>
          <a:blip r:embed="rId2" cstate="print"/>
          <a:srcRect/>
          <a:stretch>
            <a:fillRect/>
          </a:stretch>
        </p:blipFill>
        <p:spPr bwMode="auto">
          <a:xfrm>
            <a:off x="0" y="1371600"/>
            <a:ext cx="9144000" cy="5486400"/>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latin typeface="Aharoni" pitchFamily="2" charset="-79"/>
                <a:cs typeface="Aharoni" pitchFamily="2" charset="-79"/>
              </a:rPr>
              <a:t>Dictatorship/ Democracy</a:t>
            </a:r>
            <a:endParaRPr lang="en-IN" dirty="0">
              <a:latin typeface="Aharoni" pitchFamily="2" charset="-79"/>
              <a:cs typeface="Aharoni" pitchFamily="2" charset="-79"/>
            </a:endParaRPr>
          </a:p>
        </p:txBody>
      </p:sp>
      <p:sp>
        <p:nvSpPr>
          <p:cNvPr id="31746" name="AutoShape 2" descr="Image result for dictatorship"/>
          <p:cNvSpPr>
            <a:spLocks noChangeAspect="1" noChangeArrowheads="1"/>
          </p:cNvSpPr>
          <p:nvPr/>
        </p:nvSpPr>
        <p:spPr bwMode="auto">
          <a:xfrm>
            <a:off x="155575" y="-1143000"/>
            <a:ext cx="3619500" cy="2381250"/>
          </a:xfrm>
          <a:prstGeom prst="rect">
            <a:avLst/>
          </a:prstGeom>
          <a:noFill/>
        </p:spPr>
        <p:txBody>
          <a:bodyPr vert="horz" wrap="square" lIns="91440" tIns="45720" rIns="91440" bIns="45720" numCol="1" anchor="t" anchorCtr="0" compatLnSpc="1">
            <a:prstTxWarp prst="textNoShape">
              <a:avLst/>
            </a:prstTxWarp>
          </a:bodyPr>
          <a:lstStyle/>
          <a:p>
            <a:endParaRPr lang="en-IN"/>
          </a:p>
        </p:txBody>
      </p:sp>
      <p:sp>
        <p:nvSpPr>
          <p:cNvPr id="31748" name="AutoShape 4" descr="Image result for dictatorship"/>
          <p:cNvSpPr>
            <a:spLocks noChangeAspect="1" noChangeArrowheads="1"/>
          </p:cNvSpPr>
          <p:nvPr/>
        </p:nvSpPr>
        <p:spPr bwMode="auto">
          <a:xfrm>
            <a:off x="155575" y="-1143000"/>
            <a:ext cx="3619500" cy="2381250"/>
          </a:xfrm>
          <a:prstGeom prst="rect">
            <a:avLst/>
          </a:prstGeom>
          <a:noFill/>
        </p:spPr>
        <p:txBody>
          <a:bodyPr vert="horz" wrap="square" lIns="91440" tIns="45720" rIns="91440" bIns="45720" numCol="1" anchor="t" anchorCtr="0" compatLnSpc="1">
            <a:prstTxWarp prst="textNoShape">
              <a:avLst/>
            </a:prstTxWarp>
          </a:bodyPr>
          <a:lstStyle/>
          <a:p>
            <a:endParaRPr lang="en-IN"/>
          </a:p>
        </p:txBody>
      </p:sp>
      <p:pic>
        <p:nvPicPr>
          <p:cNvPr id="31750" name="Picture 6" descr="Image result for dictatorship"/>
          <p:cNvPicPr>
            <a:picLocks noChangeAspect="1" noChangeArrowheads="1"/>
          </p:cNvPicPr>
          <p:nvPr/>
        </p:nvPicPr>
        <p:blipFill>
          <a:blip r:embed="rId2" cstate="print"/>
          <a:srcRect/>
          <a:stretch>
            <a:fillRect/>
          </a:stretch>
        </p:blipFill>
        <p:spPr bwMode="auto">
          <a:xfrm>
            <a:off x="0" y="1752600"/>
            <a:ext cx="9144000" cy="5105400"/>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Aharoni" pitchFamily="2" charset="-79"/>
                <a:cs typeface="Aharoni" pitchFamily="2" charset="-79"/>
              </a:rPr>
              <a:t>Monarchy</a:t>
            </a:r>
            <a:endParaRPr lang="en-IN" dirty="0">
              <a:latin typeface="Aharoni" pitchFamily="2" charset="-79"/>
              <a:cs typeface="Aharoni" pitchFamily="2" charset="-79"/>
            </a:endParaRPr>
          </a:p>
        </p:txBody>
      </p:sp>
      <p:pic>
        <p:nvPicPr>
          <p:cNvPr id="30722" name="Picture 2" descr="Image result for dictatorship"/>
          <p:cNvPicPr>
            <a:picLocks noChangeAspect="1" noChangeArrowheads="1"/>
          </p:cNvPicPr>
          <p:nvPr/>
        </p:nvPicPr>
        <p:blipFill>
          <a:blip r:embed="rId2" cstate="print"/>
          <a:srcRect/>
          <a:stretch>
            <a:fillRect/>
          </a:stretch>
        </p:blipFill>
        <p:spPr bwMode="auto">
          <a:xfrm>
            <a:off x="0" y="1676400"/>
            <a:ext cx="9144000" cy="5181600"/>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Jokerman" pitchFamily="82" charset="0"/>
              </a:rPr>
              <a:t>Best of Luck</a:t>
            </a:r>
            <a:endParaRPr lang="en-US" dirty="0">
              <a:latin typeface="Jokerman" pitchFamily="82" charset="0"/>
            </a:endParaRPr>
          </a:p>
        </p:txBody>
      </p:sp>
      <p:pic>
        <p:nvPicPr>
          <p:cNvPr id="4" name="Content Placeholder 3" descr="imagessm.jpeg"/>
          <p:cNvPicPr>
            <a:picLocks noGrp="1" noChangeAspect="1"/>
          </p:cNvPicPr>
          <p:nvPr>
            <p:ph idx="1"/>
          </p:nvPr>
        </p:nvPicPr>
        <p:blipFill>
          <a:blip r:embed="rId3" cstate="print"/>
          <a:stretch>
            <a:fillRect/>
          </a:stretch>
        </p:blipFill>
        <p:spPr>
          <a:xfrm>
            <a:off x="457200" y="1219200"/>
            <a:ext cx="8229600" cy="5257800"/>
          </a:xfrm>
        </p:spPr>
      </p:pic>
    </p:spTree>
  </p:cSld>
  <p:clrMapOvr>
    <a:masterClrMapping/>
  </p:clrMapOvr>
  <p:transition>
    <p:sndAc>
      <p:stSnd loop="1">
        <p:snd r:embed="rId2" name="applause.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mph" presetSubtype="0" fill="hold" nodeType="clickEffect">
                                  <p:stCondLst>
                                    <p:cond delay="0"/>
                                  </p:stCondLst>
                                  <p:childTnLst>
                                    <p:animRot by="21600000">
                                      <p:cBhvr>
                                        <p:cTn id="12" dur="2000" fill="hold"/>
                                        <p:tgtEl>
                                          <p:spTgt spid="4"/>
                                        </p:tgtEl>
                                        <p:attrNameLst>
                                          <p:attrName>r</p:attrName>
                                        </p:attrNameLst>
                                      </p:cBhvr>
                                    </p:animRot>
                                  </p:childTnLst>
                                </p:cTn>
                              </p:par>
                            </p:childTnLst>
                          </p:cTn>
                        </p:par>
                      </p:childTnLst>
                    </p:cTn>
                  </p:par>
                  <p:par>
                    <p:cTn id="13" fill="hold">
                      <p:stCondLst>
                        <p:cond delay="indefinite"/>
                      </p:stCondLst>
                      <p:childTnLst>
                        <p:par>
                          <p:cTn id="14" fill="hold">
                            <p:stCondLst>
                              <p:cond delay="0"/>
                            </p:stCondLst>
                            <p:childTnLst>
                              <p:par>
                                <p:cTn id="15" presetID="8" presetClass="emph" presetSubtype="0" fill="hold" nodeType="clickEffect">
                                  <p:stCondLst>
                                    <p:cond delay="0"/>
                                  </p:stCondLst>
                                  <p:childTnLst>
                                    <p:animRot by="21600000">
                                      <p:cBhvr>
                                        <p:cTn id="16"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113</TotalTime>
  <Words>495</Words>
  <Application>Microsoft Office PowerPoint</Application>
  <PresentationFormat>On-screen Show (4:3)</PresentationFormat>
  <Paragraphs>36</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Democracy- Chapter 1</vt:lpstr>
      <vt:lpstr>NOW LET’S  FIRST UNDERSTAND WHAT DEMOCRACY IS !</vt:lpstr>
      <vt:lpstr>THE SIMPLEST WAY!</vt:lpstr>
      <vt:lpstr>Direct form of democracy in Athens(Greece)</vt:lpstr>
      <vt:lpstr>DEMOCRACY IN ATHENS (UNDER PERICLES)</vt:lpstr>
      <vt:lpstr>‘Elected ‘ consuls – form of democracy in Rome</vt:lpstr>
      <vt:lpstr>India-Elected ‘king’ – Gopala of the Pala dynasty</vt:lpstr>
      <vt:lpstr>WHO VOTED DURING ROMAN RULE?</vt:lpstr>
      <vt:lpstr>King John ruled England for almost two decades. (1199-1216) and was well known as a heavy handed ruler.</vt:lpstr>
      <vt:lpstr>England- Magna Carta(1215)</vt:lpstr>
      <vt:lpstr>As the 18th century drew to a close, France's costly involvement in the American Revolution, and extravagant spending by King Louis XVI and his predecessor, had left the country on the brink of bankruptcy. </vt:lpstr>
      <vt:lpstr>French Revolution-1799</vt:lpstr>
      <vt:lpstr>USA- Declaration of Independence(1788)</vt:lpstr>
      <vt:lpstr>India- Independence from British Monarchs(1947)</vt:lpstr>
      <vt:lpstr>History of Democracy</vt:lpstr>
      <vt:lpstr>Forms of  government- oligarchy</vt:lpstr>
      <vt:lpstr>Dictatorship/ Democracy</vt:lpstr>
      <vt:lpstr>Monarchy</vt:lpstr>
      <vt:lpstr>Best of Luck</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Democracy- Chapter 1</dc:title>
  <dc:creator>pc</dc:creator>
  <cp:lastModifiedBy>pc</cp:lastModifiedBy>
  <cp:revision>36</cp:revision>
  <dcterms:created xsi:type="dcterms:W3CDTF">2015-04-17T10:13:27Z</dcterms:created>
  <dcterms:modified xsi:type="dcterms:W3CDTF">2018-08-26T12:11:15Z</dcterms:modified>
</cp:coreProperties>
</file>